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7" r:id="rId2"/>
    <p:sldId id="259" r:id="rId3"/>
    <p:sldId id="261" r:id="rId4"/>
    <p:sldId id="262" r:id="rId5"/>
    <p:sldId id="263" r:id="rId6"/>
    <p:sldId id="264" r:id="rId7"/>
    <p:sldId id="258" r:id="rId8"/>
    <p:sldId id="265" r:id="rId9"/>
    <p:sldId id="266"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172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a:t>Click to edit Master title style</a:t>
            </a:r>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10" name="Date Placeholder 9"/>
          <p:cNvSpPr>
            <a:spLocks noGrp="1"/>
          </p:cNvSpPr>
          <p:nvPr>
            <p:ph type="dt" sz="half" idx="10"/>
          </p:nvPr>
        </p:nvSpPr>
        <p:spPr>
          <a:xfrm>
            <a:off x="5562600" y="6509004"/>
            <a:ext cx="3002280" cy="274320"/>
          </a:xfrm>
        </p:spPr>
        <p:txBody>
          <a:bodyPr vert="horz" rtlCol="0"/>
          <a:lstStyle/>
          <a:p>
            <a:fld id="{1D8BD707-D9CF-40AE-B4C6-C98DA3205C09}" type="datetimeFigureOut">
              <a:rPr lang="en-US" smtClean="0"/>
              <a:pPr/>
              <a:t>1/20/2025</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a:t>Click to edit Master title style</a:t>
            </a:r>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p>
            <a:fld id="{1D8BD707-D9CF-40AE-B4C6-C98DA3205C09}" type="datetimeFigureOut">
              <a:rPr lang="en-US" smtClean="0"/>
              <a:pPr/>
              <a:t>1/20/2025</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p>
            <a:fld id="{B6F15528-21DE-4FAA-801E-634DDDAF4B2B}"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a:t>Click to edit Master title style</a:t>
            </a:r>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p>
            <a:fld id="{1D8BD707-D9CF-40AE-B4C6-C98DA3205C09}" type="datetimeFigureOut">
              <a:rPr lang="en-US" smtClean="0"/>
              <a:pPr/>
              <a:t>1/20/2025</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a:t>Click to edit Master title style</a:t>
            </a:r>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p>
            <a:fld id="{1D8BD707-D9CF-40AE-B4C6-C98DA3205C09}" type="datetimeFigureOut">
              <a:rPr lang="en-US" smtClean="0"/>
              <a:pPr/>
              <a:t>1/20/2025</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1D8BD707-D9CF-40AE-B4C6-C98DA3205C09}" type="datetimeFigureOut">
              <a:rPr lang="en-US" smtClean="0"/>
              <a:pPr/>
              <a:t>1/20/2025</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B6F15528-21DE-4FAA-801E-634DDDAF4B2B}"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p>
            <a:r>
              <a:rPr kumimoji="0" lang="en-US"/>
              <a:t>Click to edit Master title style</a:t>
            </a:r>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4234" y="381001"/>
            <a:ext cx="8229600" cy="1371599"/>
          </a:xfrm>
        </p:spPr>
        <p:txBody>
          <a:bodyPr/>
          <a:lstStyle/>
          <a:p>
            <a:r>
              <a:rPr lang="en-US" dirty="0"/>
              <a:t>CONTRACT LABOUR ACT</a:t>
            </a:r>
          </a:p>
        </p:txBody>
      </p:sp>
      <p:sp>
        <p:nvSpPr>
          <p:cNvPr id="3" name="Subtitle 2"/>
          <p:cNvSpPr>
            <a:spLocks noGrp="1"/>
          </p:cNvSpPr>
          <p:nvPr>
            <p:ph type="subTitle" idx="1"/>
          </p:nvPr>
        </p:nvSpPr>
        <p:spPr>
          <a:xfrm>
            <a:off x="685800" y="2819400"/>
            <a:ext cx="8008034" cy="2819400"/>
          </a:xfrm>
        </p:spPr>
        <p:txBody>
          <a:bodyPr>
            <a:normAutofit/>
          </a:bodyPr>
          <a:lstStyle/>
          <a:p>
            <a:pPr algn="ctr"/>
            <a:r>
              <a:rPr lang="en-US" dirty="0"/>
              <a:t>Dr. </a:t>
            </a:r>
            <a:r>
              <a:rPr lang="en-US" dirty="0" err="1"/>
              <a:t>Srinibash</a:t>
            </a:r>
            <a:r>
              <a:rPr lang="en-US" dirty="0"/>
              <a:t> Dash</a:t>
            </a:r>
          </a:p>
          <a:p>
            <a:pPr algn="ctr"/>
            <a:r>
              <a:rPr lang="en-US" dirty="0"/>
              <a:t>School of Management</a:t>
            </a:r>
          </a:p>
          <a:p>
            <a:pPr algn="ctr"/>
            <a:r>
              <a:rPr lang="en-US"/>
              <a:t>GMU</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LEGISLATIVE FRAMEWORK</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r>
              <a:rPr lang="en-US" dirty="0"/>
              <a:t>The Government of India has been deeply concerned about the exploitation of workers under the contract </a:t>
            </a:r>
            <a:r>
              <a:rPr lang="en-US" dirty="0" err="1"/>
              <a:t>labour</a:t>
            </a:r>
            <a:r>
              <a:rPr lang="en-US" dirty="0"/>
              <a:t> system.</a:t>
            </a:r>
          </a:p>
          <a:p>
            <a:r>
              <a:rPr lang="en-US" dirty="0"/>
              <a:t> With a view to removing the difficulties of contract </a:t>
            </a:r>
            <a:r>
              <a:rPr lang="en-US" dirty="0" err="1"/>
              <a:t>labour</a:t>
            </a:r>
            <a:r>
              <a:rPr lang="en-US" dirty="0"/>
              <a:t> and bearing in mind the recommendations of various commissions and committees and the decisions of the Supreme Court, particularly in the case of Standard Vacuum Refining Company in 1960, the Contract </a:t>
            </a:r>
            <a:r>
              <a:rPr lang="en-US" dirty="0" err="1"/>
              <a:t>Labour</a:t>
            </a:r>
            <a:r>
              <a:rPr lang="en-US" dirty="0"/>
              <a:t> (Regulation and Abolition) Act was enacted in 1970. </a:t>
            </a:r>
          </a:p>
          <a:p>
            <a:r>
              <a:rPr lang="en-US" dirty="0"/>
              <a:t>This Act seeks to regulate the employment of contract </a:t>
            </a:r>
            <a:r>
              <a:rPr lang="en-US" dirty="0" err="1"/>
              <a:t>labour</a:t>
            </a:r>
            <a:r>
              <a:rPr lang="en-US" dirty="0"/>
              <a:t> in certain establishments and to provide for its abolition under certain circumstances. </a:t>
            </a:r>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The Main Features of the Act</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a:t>The Act applies to every establishment in which 20 or more workmen are employed or were employed on any day on the preceding 12 months as contract </a:t>
            </a:r>
            <a:r>
              <a:rPr lang="en-US" dirty="0" err="1"/>
              <a:t>labour</a:t>
            </a:r>
            <a:r>
              <a:rPr lang="en-US" dirty="0"/>
              <a:t> and to every contractor who employs or who employed on any day of the preceding 12 months 20 or more workmen. It does not apply to establishments where the work performed is of intermittent or casual nature. The Act also applies to establishments of the Government and local authorities as well. </a:t>
            </a:r>
          </a:p>
          <a:p>
            <a:pPr lvl="0"/>
            <a:r>
              <a:rPr lang="en-US" dirty="0"/>
              <a:t>The Central Government and the State Governments are required to set up Central Advisory Board and State Advisory Boards, which are authorized to constitute Committees as deemed proper. The functions of the Boards are advisory, on matters arising out of the administration of the Act as are referred to them. The Boards carry out the functions assigned to them under the Act.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pPr lvl="0"/>
            <a:r>
              <a:rPr lang="en-US" dirty="0"/>
              <a:t>The establishments covered under the Act are required to be registered as the Principal Employer. Likewise, every contractor to whom the Act applies is required to obtain a </a:t>
            </a:r>
            <a:r>
              <a:rPr lang="en-US" dirty="0" err="1"/>
              <a:t>licence</a:t>
            </a:r>
            <a:r>
              <a:rPr lang="en-US" dirty="0"/>
              <a:t> and not to undertake or execute any work through contract </a:t>
            </a:r>
            <a:r>
              <a:rPr lang="en-US" dirty="0" err="1"/>
              <a:t>labour</a:t>
            </a:r>
            <a:r>
              <a:rPr lang="en-US" dirty="0"/>
              <a:t> except under and in accordance with the </a:t>
            </a:r>
            <a:r>
              <a:rPr lang="en-US" dirty="0" err="1"/>
              <a:t>licence</a:t>
            </a:r>
            <a:r>
              <a:rPr lang="en-US" dirty="0"/>
              <a:t> issued. </a:t>
            </a:r>
          </a:p>
          <a:p>
            <a:pPr lvl="0"/>
            <a:r>
              <a:rPr lang="en-US" dirty="0"/>
              <a:t>The Act has provided for establishment of canteens. For the welfare and health of contract </a:t>
            </a:r>
            <a:r>
              <a:rPr lang="en-US" dirty="0" err="1"/>
              <a:t>labour</a:t>
            </a:r>
            <a:r>
              <a:rPr lang="en-US" dirty="0"/>
              <a:t>, provision is made for restrooms, first aid, wholesome drinking water, latrines and urinals. In case of failure on the part of the contractor to provide such facilities, the Principal Employer is made liable to provide the amenities. </a:t>
            </a:r>
          </a:p>
          <a:p>
            <a:pPr lvl="0"/>
            <a:r>
              <a:rPr lang="en-US" dirty="0"/>
              <a:t>The contractor is required to pay wages and a duty is cast on him to ensure disbursement of wages in the presence of the authorized representative of the Principal Employer. In case of failure on the part of the contractor to pay wages either in part or in full, the Principal Employer is liable to pay the same. In case the contract </a:t>
            </a:r>
            <a:r>
              <a:rPr lang="en-US" dirty="0" err="1"/>
              <a:t>labour</a:t>
            </a:r>
            <a:r>
              <a:rPr lang="en-US" dirty="0"/>
              <a:t> perform same or similar kind of work as regular workmen, they will be entitled to the same wages and service conditions as regular workmen as per the Contract </a:t>
            </a:r>
            <a:r>
              <a:rPr lang="en-US" dirty="0" err="1"/>
              <a:t>Labour</a:t>
            </a:r>
            <a:r>
              <a:rPr lang="en-US" dirty="0"/>
              <a:t> (Regulation and Abolition) Central Rules, 1971. </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lvl="0"/>
            <a:r>
              <a:rPr lang="en-US" dirty="0"/>
              <a:t>The Act makes provision for the appointment of Inspecting staff, for maintenance of registers and records, for penalties for the contravention of the provisions of the Act and Rules made </a:t>
            </a:r>
            <a:r>
              <a:rPr lang="en-US" dirty="0" err="1"/>
              <a:t>thereunder</a:t>
            </a:r>
            <a:r>
              <a:rPr lang="en-US" dirty="0"/>
              <a:t> and for making Rules for carrying out the purpose of the Act. In the central sphere, officers of the CIRM have been appointed as Inspectors. </a:t>
            </a:r>
          </a:p>
          <a:p>
            <a:pPr lvl="0"/>
            <a:r>
              <a:rPr lang="en-US" dirty="0"/>
              <a:t>Apart from the regulatory measures provided under the Act for the benefit of the contract </a:t>
            </a:r>
            <a:r>
              <a:rPr lang="en-US" dirty="0" err="1"/>
              <a:t>labour</a:t>
            </a:r>
            <a:r>
              <a:rPr lang="en-US" dirty="0"/>
              <a:t>, the ‘appropriate government’ under section 10(1) of the Act is </a:t>
            </a:r>
            <a:r>
              <a:rPr lang="en-US" dirty="0" err="1"/>
              <a:t>authorised</a:t>
            </a:r>
            <a:r>
              <a:rPr lang="en-US" dirty="0"/>
              <a:t>, after consultation with the Central Board or State Board, as the case may be, to prohibit, by notification in the official gazette, employment of contract </a:t>
            </a:r>
            <a:r>
              <a:rPr lang="en-US" dirty="0" err="1"/>
              <a:t>labour</a:t>
            </a:r>
            <a:r>
              <a:rPr lang="en-US" dirty="0"/>
              <a:t> in any establishment in any process, operation or other work. </a:t>
            </a: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a:t>Sub-section (2) of Section 10 lays down sufficient guidelines for deciding upon the abolition of contract </a:t>
            </a:r>
            <a:r>
              <a:rPr lang="en-US" dirty="0" err="1"/>
              <a:t>labour</a:t>
            </a:r>
            <a:r>
              <a:rPr lang="en-US" dirty="0"/>
              <a:t> in any process, operation or other work in any establishment and the ‘appropriate government’ while taking action under this Section will have to take an overall picture of the industry carrying on similar activities. The guidelines furnished under sub-section (2) oblige the ‘appropriate government’ to consider, as relevant data, the material to which it must have regard. The Central Government on the recommendations of the Board has abolished contract </a:t>
            </a:r>
            <a:r>
              <a:rPr lang="en-US" dirty="0" err="1"/>
              <a:t>labour</a:t>
            </a:r>
            <a:r>
              <a:rPr lang="en-US" dirty="0"/>
              <a:t> system in a number of jobs in different industries and so far 76 notifications have been issued. </a:t>
            </a:r>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pPr algn="ctr"/>
            <a:r>
              <a:rPr lang="en-US" sz="3100" dirty="0"/>
              <a:t>THE CONTRACT LABOUR (REGULATION AND ABOLITION) ACT, 1970</a:t>
            </a:r>
          </a:p>
        </p:txBody>
      </p:sp>
      <p:sp>
        <p:nvSpPr>
          <p:cNvPr id="112643" name="Rectangle 3"/>
          <p:cNvSpPr>
            <a:spLocks noGrp="1" noChangeArrowheads="1"/>
          </p:cNvSpPr>
          <p:nvPr>
            <p:ph idx="1"/>
          </p:nvPr>
        </p:nvSpPr>
        <p:spPr>
          <a:xfrm>
            <a:off x="533400" y="1295400"/>
            <a:ext cx="8153400" cy="5257800"/>
          </a:xfrm>
        </p:spPr>
        <p:txBody>
          <a:bodyPr>
            <a:normAutofit/>
          </a:bodyPr>
          <a:lstStyle/>
          <a:p>
            <a:pPr>
              <a:lnSpc>
                <a:spcPct val="80000"/>
              </a:lnSpc>
            </a:pPr>
            <a:endParaRPr lang="en-US" sz="1300" dirty="0">
              <a:latin typeface="Arial" charset="0"/>
            </a:endParaRPr>
          </a:p>
          <a:p>
            <a:pPr>
              <a:lnSpc>
                <a:spcPct val="80000"/>
              </a:lnSpc>
            </a:pPr>
            <a:endParaRPr lang="en-US" sz="1300" dirty="0">
              <a:latin typeface="Arial" charset="0"/>
            </a:endParaRPr>
          </a:p>
          <a:p>
            <a:pPr>
              <a:lnSpc>
                <a:spcPct val="80000"/>
              </a:lnSpc>
            </a:pPr>
            <a:endParaRPr lang="en-US" sz="1300" dirty="0">
              <a:latin typeface="Arial" charset="0"/>
            </a:endParaRPr>
          </a:p>
          <a:p>
            <a:pPr>
              <a:lnSpc>
                <a:spcPct val="80000"/>
              </a:lnSpc>
            </a:pPr>
            <a:endParaRPr lang="en-US" sz="1300" dirty="0">
              <a:latin typeface="Arial" charset="0"/>
            </a:endParaRPr>
          </a:p>
          <a:p>
            <a:pPr>
              <a:lnSpc>
                <a:spcPct val="80000"/>
              </a:lnSpc>
            </a:pPr>
            <a:r>
              <a:rPr lang="en-US" sz="2000" dirty="0">
                <a:latin typeface="Arial" charset="0"/>
              </a:rPr>
              <a:t>An Act to regulate employment of contract </a:t>
            </a:r>
            <a:r>
              <a:rPr lang="en-US" sz="2000" dirty="0" err="1">
                <a:latin typeface="Arial" charset="0"/>
              </a:rPr>
              <a:t>labour</a:t>
            </a:r>
            <a:r>
              <a:rPr lang="en-US" sz="2000" dirty="0">
                <a:latin typeface="Arial" charset="0"/>
              </a:rPr>
              <a:t> in certain establishments and to provide for its abolition in certain circumstances and for matters connected therewith</a:t>
            </a:r>
          </a:p>
          <a:p>
            <a:pPr>
              <a:lnSpc>
                <a:spcPct val="80000"/>
              </a:lnSpc>
            </a:pPr>
            <a:endParaRPr lang="en-US" sz="2000" dirty="0">
              <a:latin typeface="Arial" charset="0"/>
            </a:endParaRPr>
          </a:p>
          <a:p>
            <a:pPr>
              <a:lnSpc>
                <a:spcPct val="80000"/>
              </a:lnSpc>
            </a:pPr>
            <a:r>
              <a:rPr lang="en-US" sz="2000" dirty="0">
                <a:latin typeface="Arial" charset="0"/>
              </a:rPr>
              <a:t>Allows Employers (principal Employers) to use Contractors for supply of </a:t>
            </a:r>
            <a:r>
              <a:rPr lang="en-US" sz="2000" dirty="0" err="1">
                <a:latin typeface="Arial" charset="0"/>
              </a:rPr>
              <a:t>labour</a:t>
            </a:r>
            <a:r>
              <a:rPr lang="en-US" sz="2000" dirty="0">
                <a:latin typeface="Arial" charset="0"/>
              </a:rPr>
              <a:t>.</a:t>
            </a:r>
          </a:p>
          <a:p>
            <a:pPr>
              <a:lnSpc>
                <a:spcPct val="80000"/>
              </a:lnSpc>
            </a:pPr>
            <a:endParaRPr lang="en-US" sz="2000" dirty="0">
              <a:latin typeface="Arial" charset="0"/>
            </a:endParaRPr>
          </a:p>
          <a:p>
            <a:pPr>
              <a:lnSpc>
                <a:spcPct val="80000"/>
              </a:lnSpc>
            </a:pPr>
            <a:r>
              <a:rPr lang="en-US" sz="2000" dirty="0">
                <a:latin typeface="Arial" charset="0"/>
              </a:rPr>
              <a:t>It applies to establishments employing twenty or more persons.</a:t>
            </a:r>
          </a:p>
          <a:p>
            <a:pPr>
              <a:lnSpc>
                <a:spcPct val="80000"/>
              </a:lnSpc>
            </a:pPr>
            <a:endParaRPr lang="en-US" sz="2000" dirty="0">
              <a:latin typeface="Arial" charset="0"/>
            </a:endParaRPr>
          </a:p>
          <a:p>
            <a:pPr>
              <a:lnSpc>
                <a:spcPct val="80000"/>
              </a:lnSpc>
            </a:pPr>
            <a:r>
              <a:rPr lang="en-US" sz="2000" dirty="0">
                <a:latin typeface="Arial" charset="0"/>
              </a:rPr>
              <a:t>It does not apply to establishments where nature of work is intermittent or casual.</a:t>
            </a:r>
          </a:p>
          <a:p>
            <a:pPr>
              <a:lnSpc>
                <a:spcPct val="80000"/>
              </a:lnSpc>
            </a:pPr>
            <a:endParaRPr lang="en-US" sz="2000" dirty="0">
              <a:latin typeface="Arial" charset="0"/>
            </a:endParaRPr>
          </a:p>
          <a:p>
            <a:pPr>
              <a:lnSpc>
                <a:spcPct val="80000"/>
              </a:lnSpc>
            </a:pPr>
            <a:r>
              <a:rPr lang="en-US" sz="2000" dirty="0">
                <a:latin typeface="Arial" charset="0"/>
              </a:rPr>
              <a:t>Principal Employer as well as the Contractor have to register themselves.</a:t>
            </a:r>
          </a:p>
          <a:p>
            <a:pPr>
              <a:lnSpc>
                <a:spcPct val="80000"/>
              </a:lnSpc>
            </a:pPr>
            <a:endParaRPr lang="en-US" sz="1300" dirty="0">
              <a:latin typeface="Arial" charset="0"/>
            </a:endParaRPr>
          </a:p>
          <a:p>
            <a:pPr>
              <a:lnSpc>
                <a:spcPct val="80000"/>
              </a:lnSpc>
              <a:buFont typeface="Wingdings" pitchFamily="2" charset="2"/>
              <a:buNone/>
            </a:pPr>
            <a:r>
              <a:rPr lang="en-US" sz="1600" dirty="0">
                <a:latin typeface="Arial" charset="0"/>
              </a:rPr>
              <a:t>   </a:t>
            </a:r>
          </a:p>
        </p:txBody>
      </p:sp>
      <p:sp>
        <p:nvSpPr>
          <p:cNvPr id="6" name="Slide Number Placeholder 5"/>
          <p:cNvSpPr>
            <a:spLocks noGrp="1"/>
          </p:cNvSpPr>
          <p:nvPr>
            <p:ph type="sldNum" sz="quarter" idx="12"/>
          </p:nvPr>
        </p:nvSpPr>
        <p:spPr/>
        <p:txBody>
          <a:bodyPr/>
          <a:lstStyle/>
          <a:p>
            <a:fld id="{1D522CD8-5099-4B5F-8682-E5E98BFCF84A}" type="slidenum">
              <a:rPr lang="en-US"/>
              <a:pPr/>
              <a:t>7</a:t>
            </a:fld>
            <a:endParaRPr lang="en-US"/>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nSpc>
                <a:spcPct val="80000"/>
              </a:lnSpc>
            </a:pPr>
            <a:r>
              <a:rPr lang="en-US" dirty="0">
                <a:latin typeface="Arial" charset="0"/>
              </a:rPr>
              <a:t>The Contractor has to provide amenities and facilities which include canteens, rest-rooms, first-aid facilities etc.</a:t>
            </a:r>
          </a:p>
          <a:p>
            <a:pPr>
              <a:lnSpc>
                <a:spcPct val="80000"/>
              </a:lnSpc>
            </a:pPr>
            <a:endParaRPr lang="en-US" dirty="0">
              <a:latin typeface="Arial" charset="0"/>
            </a:endParaRPr>
          </a:p>
          <a:p>
            <a:pPr>
              <a:lnSpc>
                <a:spcPct val="80000"/>
              </a:lnSpc>
            </a:pPr>
            <a:r>
              <a:rPr lang="en-US" dirty="0">
                <a:latin typeface="Arial" charset="0"/>
              </a:rPr>
              <a:t>In case the Contractor fails to provide the facilities the Principal Employer will have to provide the same and adjust and recover the expense from the Contractor.</a:t>
            </a:r>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nSpc>
                <a:spcPct val="80000"/>
              </a:lnSpc>
            </a:pPr>
            <a:endParaRPr lang="en-US" dirty="0">
              <a:latin typeface="Arial" charset="0"/>
            </a:endParaRPr>
          </a:p>
          <a:p>
            <a:pPr>
              <a:lnSpc>
                <a:spcPct val="80000"/>
              </a:lnSpc>
            </a:pPr>
            <a:r>
              <a:rPr lang="en-US" dirty="0">
                <a:latin typeface="Arial" charset="0"/>
              </a:rPr>
              <a:t>Both the Principal Employer and the Contractor have to maintain Registers and Records of the Contract </a:t>
            </a:r>
            <a:r>
              <a:rPr lang="en-US" dirty="0" err="1">
                <a:latin typeface="Arial" charset="0"/>
              </a:rPr>
              <a:t>Labour</a:t>
            </a:r>
            <a:r>
              <a:rPr lang="en-US" dirty="0">
                <a:latin typeface="Arial" charset="0"/>
              </a:rPr>
              <a:t> employed.</a:t>
            </a:r>
          </a:p>
          <a:p>
            <a:pPr>
              <a:lnSpc>
                <a:spcPct val="80000"/>
              </a:lnSpc>
            </a:pPr>
            <a:endParaRPr lang="en-US" dirty="0">
              <a:latin typeface="Arial" charset="0"/>
            </a:endParaRPr>
          </a:p>
          <a:p>
            <a:pPr>
              <a:lnSpc>
                <a:spcPct val="80000"/>
              </a:lnSpc>
            </a:pPr>
            <a:r>
              <a:rPr lang="en-US" dirty="0">
                <a:latin typeface="Arial" charset="0"/>
              </a:rPr>
              <a:t>The appropriate Government in consultation with the Central and State Board can prohibit employment of contract </a:t>
            </a:r>
            <a:r>
              <a:rPr lang="en-US" dirty="0" err="1">
                <a:latin typeface="Arial" charset="0"/>
              </a:rPr>
              <a:t>labour</a:t>
            </a:r>
            <a:r>
              <a:rPr lang="en-US" dirty="0">
                <a:latin typeface="Arial" charset="0"/>
              </a:rPr>
              <a:t> in any process, operation and establishment- if it is of the view that it is perennial in nature, the work can be carried out by regular workmen.</a:t>
            </a:r>
          </a:p>
          <a:p>
            <a:pPr>
              <a:buNone/>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6</TotalTime>
  <Words>941</Words>
  <Application>Microsoft Office PowerPoint</Application>
  <PresentationFormat>On-screen Show (4:3)</PresentationFormat>
  <Paragraphs>41</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Rockwell</vt:lpstr>
      <vt:lpstr>Wingdings</vt:lpstr>
      <vt:lpstr>Wingdings 2</vt:lpstr>
      <vt:lpstr>Foundry</vt:lpstr>
      <vt:lpstr>CONTRACT LABOUR ACT</vt:lpstr>
      <vt:lpstr>LEGISLATIVE FRAMEWORK </vt:lpstr>
      <vt:lpstr>The Main Features of the Act </vt:lpstr>
      <vt:lpstr>PowerPoint Presentation</vt:lpstr>
      <vt:lpstr>PowerPoint Presentation</vt:lpstr>
      <vt:lpstr>PowerPoint Presentation</vt:lpstr>
      <vt:lpstr>THE CONTRACT LABOUR (REGULATION AND ABOLITION) ACT, 1970</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LEGISLATIVE FRAMEWORK </dc:title>
  <dc:creator/>
  <cp:lastModifiedBy>OWNER</cp:lastModifiedBy>
  <cp:revision>4</cp:revision>
  <dcterms:created xsi:type="dcterms:W3CDTF">2006-08-16T00:00:00Z</dcterms:created>
  <dcterms:modified xsi:type="dcterms:W3CDTF">2025-01-20T16:00:05Z</dcterms:modified>
</cp:coreProperties>
</file>